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0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092"/>
    <a:srgbClr val="C39BE1"/>
    <a:srgbClr val="F16137"/>
    <a:srgbClr val="FBE5D6"/>
    <a:srgbClr val="DFEBF4"/>
    <a:srgbClr val="FFCC99"/>
    <a:srgbClr val="C1D3EC"/>
    <a:srgbClr val="3D4066"/>
    <a:srgbClr val="F69176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12" autoAdjust="0"/>
    <p:restoredTop sz="95000" autoAdjust="0"/>
  </p:normalViewPr>
  <p:slideViewPr>
    <p:cSldViewPr snapToGrid="0">
      <p:cViewPr varScale="1">
        <p:scale>
          <a:sx n="72" d="100"/>
          <a:sy n="72" d="100"/>
        </p:scale>
        <p:origin x="167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A037A-B508-44D2-9165-76552C575ADD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AC0AB-41A6-48FF-817E-D77EB841E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77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AC0AB-41A6-48FF-817E-D77EB841EF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3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91DD-2958-4662-8999-5AB1BA28E2B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11B9-AF80-4C96-9226-BA1E7AE07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5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91DD-2958-4662-8999-5AB1BA28E2B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11B9-AF80-4C96-9226-BA1E7AE07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9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91DD-2958-4662-8999-5AB1BA28E2B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11B9-AF80-4C96-9226-BA1E7AE07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2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91DD-2958-4662-8999-5AB1BA28E2B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11B9-AF80-4C96-9226-BA1E7AE07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4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91DD-2958-4662-8999-5AB1BA28E2B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11B9-AF80-4C96-9226-BA1E7AE07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04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91DD-2958-4662-8999-5AB1BA28E2B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11B9-AF80-4C96-9226-BA1E7AE07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67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91DD-2958-4662-8999-5AB1BA28E2B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11B9-AF80-4C96-9226-BA1E7AE07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2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91DD-2958-4662-8999-5AB1BA28E2B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11B9-AF80-4C96-9226-BA1E7AE07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4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91DD-2958-4662-8999-5AB1BA28E2B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11B9-AF80-4C96-9226-BA1E7AE07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4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91DD-2958-4662-8999-5AB1BA28E2B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11B9-AF80-4C96-9226-BA1E7AE07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58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91DD-2958-4662-8999-5AB1BA28E2B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11B9-AF80-4C96-9226-BA1E7AE07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78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D91DD-2958-4662-8999-5AB1BA28E2B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11B9-AF80-4C96-9226-BA1E7AE07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45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140"/>
          <p:cNvSpPr/>
          <p:nvPr/>
        </p:nvSpPr>
        <p:spPr>
          <a:xfrm>
            <a:off x="-470853" y="0"/>
            <a:ext cx="10114584" cy="7773508"/>
          </a:xfrm>
          <a:prstGeom prst="rect">
            <a:avLst/>
          </a:prstGeom>
          <a:pattFill prst="trellis">
            <a:fgClr>
              <a:srgbClr val="DFEBF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 rot="5400000">
            <a:off x="1212381" y="2494724"/>
            <a:ext cx="513139" cy="418729"/>
            <a:chOff x="1897448" y="-163854"/>
            <a:chExt cx="423022" cy="327708"/>
          </a:xfrm>
          <a:solidFill>
            <a:srgbClr val="F16137"/>
          </a:solidFill>
        </p:grpSpPr>
        <p:sp>
          <p:nvSpPr>
            <p:cNvPr id="72" name="Right Arrow 71"/>
            <p:cNvSpPr/>
            <p:nvPr/>
          </p:nvSpPr>
          <p:spPr>
            <a:xfrm>
              <a:off x="1897448" y="-163854"/>
              <a:ext cx="423022" cy="327708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Right Arrow 4"/>
            <p:cNvSpPr txBox="1"/>
            <p:nvPr/>
          </p:nvSpPr>
          <p:spPr>
            <a:xfrm>
              <a:off x="1897448" y="-98312"/>
              <a:ext cx="324710" cy="1966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30911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10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2363802" y="1713294"/>
            <a:ext cx="513139" cy="418729"/>
            <a:chOff x="1897448" y="-163854"/>
            <a:chExt cx="423022" cy="327708"/>
          </a:xfrm>
          <a:solidFill>
            <a:srgbClr val="F16137"/>
          </a:solidFill>
        </p:grpSpPr>
        <p:sp>
          <p:nvSpPr>
            <p:cNvPr id="67" name="Right Arrow 66"/>
            <p:cNvSpPr/>
            <p:nvPr/>
          </p:nvSpPr>
          <p:spPr>
            <a:xfrm>
              <a:off x="1897448" y="-163854"/>
              <a:ext cx="423022" cy="327708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Right Arrow 4"/>
            <p:cNvSpPr txBox="1"/>
            <p:nvPr/>
          </p:nvSpPr>
          <p:spPr>
            <a:xfrm>
              <a:off x="1897448" y="-98312"/>
              <a:ext cx="324710" cy="1966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30911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100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2363802" y="3970719"/>
            <a:ext cx="513139" cy="418729"/>
            <a:chOff x="1897448" y="-163854"/>
            <a:chExt cx="423022" cy="327708"/>
          </a:xfrm>
          <a:solidFill>
            <a:srgbClr val="F16137"/>
          </a:solidFill>
        </p:grpSpPr>
        <p:sp>
          <p:nvSpPr>
            <p:cNvPr id="185" name="Right Arrow 184"/>
            <p:cNvSpPr/>
            <p:nvPr/>
          </p:nvSpPr>
          <p:spPr>
            <a:xfrm>
              <a:off x="1897448" y="-163854"/>
              <a:ext cx="423022" cy="327708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6" name="Right Arrow 4"/>
            <p:cNvSpPr txBox="1"/>
            <p:nvPr/>
          </p:nvSpPr>
          <p:spPr>
            <a:xfrm>
              <a:off x="1897448" y="-98312"/>
              <a:ext cx="324710" cy="1966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30911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100"/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4791398" y="3970719"/>
            <a:ext cx="513139" cy="418729"/>
            <a:chOff x="1897448" y="-163854"/>
            <a:chExt cx="423022" cy="327708"/>
          </a:xfrm>
          <a:solidFill>
            <a:srgbClr val="7030A0"/>
          </a:solidFill>
        </p:grpSpPr>
        <p:sp>
          <p:nvSpPr>
            <p:cNvPr id="188" name="Right Arrow 187"/>
            <p:cNvSpPr/>
            <p:nvPr/>
          </p:nvSpPr>
          <p:spPr>
            <a:xfrm>
              <a:off x="1897448" y="-163854"/>
              <a:ext cx="423022" cy="327708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7030A0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9" name="Right Arrow 4"/>
            <p:cNvSpPr txBox="1"/>
            <p:nvPr/>
          </p:nvSpPr>
          <p:spPr>
            <a:xfrm>
              <a:off x="1897448" y="-98312"/>
              <a:ext cx="324710" cy="196624"/>
            </a:xfrm>
            <a:prstGeom prst="rect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30911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100"/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7025339" y="3970719"/>
            <a:ext cx="513139" cy="418729"/>
            <a:chOff x="1897448" y="-163854"/>
            <a:chExt cx="423022" cy="327708"/>
          </a:xfrm>
          <a:solidFill>
            <a:srgbClr val="F16137"/>
          </a:solidFill>
        </p:grpSpPr>
        <p:sp>
          <p:nvSpPr>
            <p:cNvPr id="191" name="Right Arrow 190"/>
            <p:cNvSpPr/>
            <p:nvPr/>
          </p:nvSpPr>
          <p:spPr>
            <a:xfrm>
              <a:off x="1897448" y="-163854"/>
              <a:ext cx="423022" cy="327708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2" name="Right Arrow 4"/>
            <p:cNvSpPr txBox="1"/>
            <p:nvPr/>
          </p:nvSpPr>
          <p:spPr>
            <a:xfrm>
              <a:off x="1897448" y="-98312"/>
              <a:ext cx="324710" cy="1966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30911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100"/>
            </a:p>
          </p:txBody>
        </p:sp>
      </p:grpSp>
      <p:sp>
        <p:nvSpPr>
          <p:cNvPr id="178" name="Rectangle 177"/>
          <p:cNvSpPr/>
          <p:nvPr/>
        </p:nvSpPr>
        <p:spPr>
          <a:xfrm>
            <a:off x="7680701" y="-132667"/>
            <a:ext cx="2400794" cy="8013700"/>
          </a:xfrm>
          <a:prstGeom prst="rect">
            <a:avLst/>
          </a:prstGeom>
          <a:pattFill prst="trellis">
            <a:fgClr>
              <a:srgbClr val="FBE5D6"/>
            </a:fgClr>
            <a:bgClr>
              <a:schemeClr val="bg1"/>
            </a:bgClr>
          </a:pattFill>
          <a:ln w="3175">
            <a:solidFill>
              <a:srgbClr val="2440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ounded Rectangle 143"/>
          <p:cNvSpPr/>
          <p:nvPr/>
        </p:nvSpPr>
        <p:spPr>
          <a:xfrm>
            <a:off x="3000523" y="1266249"/>
            <a:ext cx="1977233" cy="1400797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ounded Rectangle 146"/>
          <p:cNvSpPr/>
          <p:nvPr/>
        </p:nvSpPr>
        <p:spPr>
          <a:xfrm>
            <a:off x="5474300" y="3271678"/>
            <a:ext cx="1685774" cy="1758832"/>
          </a:xfrm>
          <a:prstGeom prst="roundRect">
            <a:avLst/>
          </a:prstGeom>
          <a:solidFill>
            <a:schemeClr val="bg1"/>
          </a:solidFill>
          <a:ln>
            <a:solidFill>
              <a:srgbClr val="F16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ounded Rectangle 147"/>
          <p:cNvSpPr/>
          <p:nvPr/>
        </p:nvSpPr>
        <p:spPr>
          <a:xfrm>
            <a:off x="524816" y="3249662"/>
            <a:ext cx="1958887" cy="1759039"/>
          </a:xfrm>
          <a:prstGeom prst="roundRect">
            <a:avLst/>
          </a:prstGeom>
          <a:solidFill>
            <a:schemeClr val="bg1"/>
          </a:solidFill>
          <a:ln>
            <a:solidFill>
              <a:srgbClr val="F16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155176" y="1955717"/>
            <a:ext cx="1667925" cy="6070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</a:pPr>
            <a:r>
              <a:rPr lang="es-ES" sz="1100" dirty="0"/>
              <a:t>Recibe una carta: ¡su cobertura continúa y está listo (a) para otro año con Medicaid de Virginia!</a:t>
            </a:r>
            <a:endParaRPr lang="en-US" sz="1100" dirty="0"/>
          </a:p>
          <a:p>
            <a:pPr lvl="0">
              <a:lnSpc>
                <a:spcPct val="100000"/>
              </a:lnSpc>
            </a:pPr>
            <a:endParaRPr lang="en-US" sz="1100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511889" y="3514260"/>
            <a:ext cx="1968101" cy="8577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9546">
              <a:lnSpc>
                <a:spcPct val="100000"/>
              </a:lnSpc>
            </a:pPr>
            <a:r>
              <a:rPr lang="es-ES" sz="1100" dirty="0"/>
              <a:t>Nos comunicaremos con usted por correo o de forma segura en su bandeja de entrada de CommonHelp para solicitar más información.</a:t>
            </a:r>
            <a:endParaRPr lang="en-US" sz="1100" dirty="0"/>
          </a:p>
          <a:p>
            <a:pPr marL="264959" indent="-264959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5537949" y="3678898"/>
            <a:ext cx="1551044" cy="677408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20000"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</a:pPr>
            <a:r>
              <a:rPr lang="es-ES" sz="1100" dirty="0"/>
              <a:t>Una vez recibida toda la información solicitada, revisaremos su caso y nos pondremos en contacto con usted.</a:t>
            </a:r>
            <a:endParaRPr lang="en-US" sz="1100" dirty="0"/>
          </a:p>
          <a:p>
            <a:pPr marL="264959" indent="-264959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56" name="Rounded Rectangle 55"/>
          <p:cNvSpPr/>
          <p:nvPr/>
        </p:nvSpPr>
        <p:spPr>
          <a:xfrm>
            <a:off x="318116" y="3020468"/>
            <a:ext cx="1547310" cy="457200"/>
          </a:xfrm>
          <a:prstGeom prst="roundRect">
            <a:avLst/>
          </a:prstGeom>
          <a:solidFill>
            <a:srgbClr val="F16137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100" b="1" dirty="0">
                <a:solidFill>
                  <a:schemeClr val="bg1"/>
                </a:solidFill>
              </a:rPr>
              <a:t>No se renueva automáticamente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2757685" y="863707"/>
            <a:ext cx="1946029" cy="472764"/>
          </a:xfrm>
          <a:prstGeom prst="roundRect">
            <a:avLst/>
          </a:prstGeom>
          <a:solidFill>
            <a:srgbClr val="7030A0"/>
          </a:solidFill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Renovación Automática</a:t>
            </a:r>
          </a:p>
        </p:txBody>
      </p:sp>
      <p:sp>
        <p:nvSpPr>
          <p:cNvPr id="65" name="Down Arrow 64"/>
          <p:cNvSpPr/>
          <p:nvPr/>
        </p:nvSpPr>
        <p:spPr>
          <a:xfrm>
            <a:off x="3761214" y="5030510"/>
            <a:ext cx="453181" cy="392624"/>
          </a:xfrm>
          <a:prstGeom prst="downArrow">
            <a:avLst/>
          </a:prstGeom>
          <a:solidFill>
            <a:srgbClr val="C39BE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0658" tIns="35329" rIns="70658" bIns="353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91"/>
          </a:p>
        </p:txBody>
      </p:sp>
      <p:sp>
        <p:nvSpPr>
          <p:cNvPr id="66" name="Rounded Rectangle 65"/>
          <p:cNvSpPr/>
          <p:nvPr/>
        </p:nvSpPr>
        <p:spPr>
          <a:xfrm>
            <a:off x="5318672" y="3014659"/>
            <a:ext cx="1656280" cy="457200"/>
          </a:xfrm>
          <a:prstGeom prst="roundRect">
            <a:avLst/>
          </a:prstGeom>
          <a:solidFill>
            <a:srgbClr val="F16137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schemeClr val="bg1"/>
                </a:solidFill>
              </a:rPr>
              <a:t>Medicaid de Virginia revisa su cobertura</a:t>
            </a:r>
          </a:p>
        </p:txBody>
      </p:sp>
      <p:sp>
        <p:nvSpPr>
          <p:cNvPr id="70" name="Bent-Up Arrow 69"/>
          <p:cNvSpPr/>
          <p:nvPr/>
        </p:nvSpPr>
        <p:spPr>
          <a:xfrm>
            <a:off x="5154436" y="5043120"/>
            <a:ext cx="1434774" cy="1135420"/>
          </a:xfrm>
          <a:prstGeom prst="bentUpArrow">
            <a:avLst>
              <a:gd name="adj1" fmla="val 15960"/>
              <a:gd name="adj2" fmla="val 25000"/>
              <a:gd name="adj3" fmla="val 25000"/>
            </a:avLst>
          </a:prstGeom>
          <a:solidFill>
            <a:srgbClr val="C39BE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0658" tIns="35329" rIns="70658" bIns="353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91"/>
          </a:p>
        </p:txBody>
      </p:sp>
      <p:pic>
        <p:nvPicPr>
          <p:cNvPr id="91" name="Picture 9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854" y="1397718"/>
            <a:ext cx="531542" cy="509847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62" y="4349387"/>
            <a:ext cx="604129" cy="612130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927" y="4360803"/>
            <a:ext cx="658076" cy="600714"/>
          </a:xfrm>
          <a:prstGeom prst="rect">
            <a:avLst/>
          </a:prstGeom>
        </p:spPr>
      </p:pic>
      <p:sp>
        <p:nvSpPr>
          <p:cNvPr id="142" name="Rounded Rectangle 141"/>
          <p:cNvSpPr/>
          <p:nvPr/>
        </p:nvSpPr>
        <p:spPr>
          <a:xfrm>
            <a:off x="563212" y="1266250"/>
            <a:ext cx="1939462" cy="1371123"/>
          </a:xfrm>
          <a:prstGeom prst="roundRect">
            <a:avLst/>
          </a:prstGeom>
          <a:solidFill>
            <a:schemeClr val="bg1"/>
          </a:solidFill>
          <a:ln>
            <a:solidFill>
              <a:srgbClr val="F16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971" y="1999247"/>
            <a:ext cx="1890091" cy="747703"/>
          </a:xfrm>
        </p:spPr>
        <p:txBody>
          <a:bodyPr lIns="0" tIns="0" rIns="0" bIns="0">
            <a:noAutofit/>
          </a:bodyPr>
          <a:lstStyle/>
          <a:p>
            <a:pPr marL="89546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419" sz="1000" dirty="0"/>
              <a:t>Antes de que venza su renovación. A medida que reiniciemos el proceso de renovación, este plazo cambiará.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318116" y="863707"/>
            <a:ext cx="1807801" cy="457200"/>
          </a:xfrm>
          <a:prstGeom prst="roundRect">
            <a:avLst/>
          </a:prstGeom>
          <a:solidFill>
            <a:srgbClr val="F16137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800" b="1" dirty="0">
                <a:solidFill>
                  <a:schemeClr val="bg1"/>
                </a:solidFill>
              </a:rPr>
              <a:t>Comienza el proceso automatizado</a:t>
            </a:r>
            <a:br>
              <a:rPr lang="en-US" sz="800" b="1" dirty="0">
                <a:solidFill>
                  <a:schemeClr val="bg1"/>
                </a:solidFill>
              </a:rPr>
            </a:br>
            <a:r>
              <a:rPr lang="en-US" sz="800" b="1" dirty="0">
                <a:solidFill>
                  <a:schemeClr val="bg1"/>
                </a:solidFill>
              </a:rPr>
              <a:t>(</a:t>
            </a:r>
            <a:r>
              <a:rPr lang="es-419" sz="800" b="1" dirty="0">
                <a:solidFill>
                  <a:schemeClr val="bg1"/>
                </a:solidFill>
              </a:rPr>
              <a:t>es decir</a:t>
            </a:r>
            <a:r>
              <a:rPr lang="en-US" sz="800" b="1" dirty="0">
                <a:solidFill>
                  <a:schemeClr val="bg1"/>
                </a:solidFill>
              </a:rPr>
              <a:t>, Ex </a:t>
            </a:r>
            <a:r>
              <a:rPr lang="en-US" sz="800" b="1" dirty="0" err="1">
                <a:solidFill>
                  <a:schemeClr val="bg1"/>
                </a:solidFill>
              </a:rPr>
              <a:t>Parte</a:t>
            </a:r>
            <a:r>
              <a:rPr lang="en-US" sz="800" b="1" dirty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143" name="Picture 14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4634">
            <a:off x="1220696" y="1399118"/>
            <a:ext cx="543655" cy="529689"/>
          </a:xfrm>
          <a:prstGeom prst="rect">
            <a:avLst/>
          </a:prstGeom>
        </p:spPr>
      </p:pic>
      <p:sp>
        <p:nvSpPr>
          <p:cNvPr id="162" name="Rounded Rectangle 161"/>
          <p:cNvSpPr/>
          <p:nvPr/>
        </p:nvSpPr>
        <p:spPr>
          <a:xfrm>
            <a:off x="3029448" y="3293449"/>
            <a:ext cx="1895394" cy="1737268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>
            <a:off x="2795980" y="3014659"/>
            <a:ext cx="1863230" cy="457200"/>
          </a:xfrm>
          <a:prstGeom prst="roundRect">
            <a:avLst/>
          </a:prstGeom>
          <a:solidFill>
            <a:srgbClr val="7030A0"/>
          </a:solidFill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100" b="1" dirty="0">
                <a:solidFill>
                  <a:schemeClr val="bg1"/>
                </a:solidFill>
              </a:rPr>
              <a:t>Recibe un formulario de renovación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3117041" y="3970486"/>
            <a:ext cx="1666458" cy="1033854"/>
          </a:xfrm>
          <a:prstGeom prst="rect">
            <a:avLst/>
          </a:prstGeom>
        </p:spPr>
        <p:txBody>
          <a:bodyPr vert="horz" lIns="0" tIns="0" rIns="0" bIns="0" rtlCol="0">
            <a:normAutofit fontScale="92500"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</a:pPr>
            <a:r>
              <a:rPr lang="es-ES" sz="1100" dirty="0"/>
              <a:t>Complete su renovación (llame a Cubre Virginia, vaya en línea a CommonHelp o devuelva el formulario en persona o por teléfono/fax) antes de la fecha de vencimiento.</a:t>
            </a:r>
            <a:endParaRPr lang="en-US" sz="1100" dirty="0"/>
          </a:p>
          <a:p>
            <a:pPr lvl="0">
              <a:lnSpc>
                <a:spcPct val="100000"/>
              </a:lnSpc>
            </a:pPr>
            <a:endParaRPr lang="en-US" sz="1100" dirty="0"/>
          </a:p>
        </p:txBody>
      </p:sp>
      <p:sp>
        <p:nvSpPr>
          <p:cNvPr id="146" name="Rounded Rectangle 145"/>
          <p:cNvSpPr/>
          <p:nvPr/>
        </p:nvSpPr>
        <p:spPr>
          <a:xfrm>
            <a:off x="2360094" y="5484763"/>
            <a:ext cx="3272378" cy="1149977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9" name="Picture 14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57049">
            <a:off x="2479027" y="5827149"/>
            <a:ext cx="602701" cy="679780"/>
          </a:xfrm>
          <a:prstGeom prst="rect">
            <a:avLst/>
          </a:prstGeom>
        </p:spPr>
      </p:pic>
      <p:sp>
        <p:nvSpPr>
          <p:cNvPr id="174" name="Rounded Rectangle 173"/>
          <p:cNvSpPr/>
          <p:nvPr/>
        </p:nvSpPr>
        <p:spPr>
          <a:xfrm>
            <a:off x="8060757" y="3130360"/>
            <a:ext cx="1685774" cy="1902850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7895493" y="2800576"/>
            <a:ext cx="1547310" cy="474219"/>
          </a:xfrm>
          <a:prstGeom prst="roundRect">
            <a:avLst/>
          </a:prstGeom>
          <a:solidFill>
            <a:srgbClr val="7030A0"/>
          </a:solidFill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100" b="1" dirty="0"/>
              <a:t>Si su cobertura no continua….</a:t>
            </a: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8089284" y="3359786"/>
            <a:ext cx="1628720" cy="3307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100" dirty="0"/>
              <a:t>Recibirá una carta informándole los próximos pasos*.</a:t>
            </a:r>
            <a:endParaRPr lang="en-US" sz="1100" dirty="0"/>
          </a:p>
          <a:p>
            <a:endParaRPr lang="en-US" sz="1100" dirty="0"/>
          </a:p>
          <a:p>
            <a:pPr lvl="0"/>
            <a:endParaRPr lang="es-ES" sz="1100" dirty="0"/>
          </a:p>
          <a:p>
            <a:pPr lvl="0"/>
            <a:r>
              <a:rPr lang="es-ES" sz="1000" dirty="0"/>
              <a:t>Si no renovó, puede devolver su información dentro de los 90 días siguientes para su revisión.</a:t>
            </a:r>
            <a:endParaRPr lang="en-US" sz="1000" dirty="0"/>
          </a:p>
        </p:txBody>
      </p:sp>
      <p:pic>
        <p:nvPicPr>
          <p:cNvPr id="167" name="Picture 16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72513">
            <a:off x="8637588" y="3857448"/>
            <a:ext cx="420582" cy="543469"/>
          </a:xfrm>
          <a:prstGeom prst="rect">
            <a:avLst/>
          </a:prstGeom>
        </p:spPr>
      </p:pic>
      <p:sp>
        <p:nvSpPr>
          <p:cNvPr id="175" name="Rounded Rectangle 174"/>
          <p:cNvSpPr/>
          <p:nvPr/>
        </p:nvSpPr>
        <p:spPr>
          <a:xfrm>
            <a:off x="8079201" y="607728"/>
            <a:ext cx="1685774" cy="1902850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8132033" y="874350"/>
            <a:ext cx="1544239" cy="163622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</a:pPr>
            <a:r>
              <a:rPr lang="es-ES" sz="1100" dirty="0"/>
              <a:t>Recibirá una carta informándole para qué es elegible.</a:t>
            </a:r>
            <a:endParaRPr lang="en-US" sz="1100" dirty="0"/>
          </a:p>
          <a:p>
            <a:pPr lvl="0">
              <a:lnSpc>
                <a:spcPct val="100000"/>
              </a:lnSpc>
            </a:pPr>
            <a:endParaRPr lang="en-US" sz="1100" dirty="0"/>
          </a:p>
          <a:p>
            <a:pPr lvl="0">
              <a:lnSpc>
                <a:spcPct val="100000"/>
              </a:lnSpc>
            </a:pPr>
            <a:endParaRPr lang="en-US" sz="1100" dirty="0"/>
          </a:p>
          <a:p>
            <a:pPr lvl="0">
              <a:lnSpc>
                <a:spcPct val="100000"/>
              </a:lnSpc>
            </a:pPr>
            <a:r>
              <a:rPr lang="es-419" sz="1100" dirty="0"/>
              <a:t>¡Ya está listo para Medicaid de Virginia!</a:t>
            </a:r>
          </a:p>
        </p:txBody>
      </p:sp>
      <p:pic>
        <p:nvPicPr>
          <p:cNvPr id="166" name="Picture 16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522" y="1431147"/>
            <a:ext cx="580033" cy="569398"/>
          </a:xfrm>
          <a:prstGeom prst="rect">
            <a:avLst/>
          </a:prstGeom>
        </p:spPr>
      </p:pic>
      <p:sp>
        <p:nvSpPr>
          <p:cNvPr id="60" name="Rounded Rectangle 59"/>
          <p:cNvSpPr/>
          <p:nvPr/>
        </p:nvSpPr>
        <p:spPr>
          <a:xfrm>
            <a:off x="7833312" y="322279"/>
            <a:ext cx="1547310" cy="457200"/>
          </a:xfrm>
          <a:prstGeom prst="roundRect">
            <a:avLst/>
          </a:prstGeom>
          <a:solidFill>
            <a:srgbClr val="7030A0"/>
          </a:solidFill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100" b="1" dirty="0"/>
              <a:t>Si su cobertura continua….</a:t>
            </a:r>
          </a:p>
        </p:txBody>
      </p:sp>
      <p:sp>
        <p:nvSpPr>
          <p:cNvPr id="176" name="Rounded Rectangle 175"/>
          <p:cNvSpPr/>
          <p:nvPr/>
        </p:nvSpPr>
        <p:spPr>
          <a:xfrm>
            <a:off x="8060757" y="5522202"/>
            <a:ext cx="1685774" cy="209030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119443" y="5790069"/>
            <a:ext cx="1621987" cy="1937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1082" dirty="0"/>
              <a:t>Si cree que cometimos un error, su carta incluye información sobre cómo presentar una apelación.</a:t>
            </a:r>
            <a:endParaRPr lang="en-US" sz="1082" dirty="0"/>
          </a:p>
          <a:p>
            <a:pPr lvl="0" algn="ctr"/>
            <a:endParaRPr lang="en-US" sz="1082" dirty="0"/>
          </a:p>
          <a:p>
            <a:pPr algn="ctr"/>
            <a:r>
              <a:rPr lang="es-ES" sz="1100" dirty="0"/>
              <a:t>Si su información se remite al mercado de seguros médicos, evaluarán si califica para otra cobertura.</a:t>
            </a:r>
            <a:endParaRPr lang="en-US" sz="1100" dirty="0"/>
          </a:p>
          <a:p>
            <a:pPr lvl="0" algn="ctr"/>
            <a:endParaRPr lang="en-US" sz="1082" dirty="0"/>
          </a:p>
        </p:txBody>
      </p:sp>
      <p:sp>
        <p:nvSpPr>
          <p:cNvPr id="68" name="Rounded Rectangle 67"/>
          <p:cNvSpPr/>
          <p:nvPr/>
        </p:nvSpPr>
        <p:spPr>
          <a:xfrm>
            <a:off x="7899046" y="5265386"/>
            <a:ext cx="1543757" cy="432539"/>
          </a:xfrm>
          <a:prstGeom prst="roundRect">
            <a:avLst/>
          </a:prstGeom>
          <a:solidFill>
            <a:srgbClr val="7030A0"/>
          </a:solidFill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100" b="1" dirty="0"/>
              <a:t>Busque información importante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003325" y="404743"/>
            <a:ext cx="2534337" cy="433581"/>
            <a:chOff x="3721236" y="241620"/>
            <a:chExt cx="2134687" cy="433581"/>
          </a:xfrm>
        </p:grpSpPr>
        <p:sp>
          <p:nvSpPr>
            <p:cNvPr id="86" name="Subtitle 2"/>
            <p:cNvSpPr txBox="1">
              <a:spLocks/>
            </p:cNvSpPr>
            <p:nvPr/>
          </p:nvSpPr>
          <p:spPr>
            <a:xfrm>
              <a:off x="3904484" y="241786"/>
              <a:ext cx="1951439" cy="190018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0" indent="0" algn="ctr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86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772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658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94310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317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7203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1089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lnSpc>
                  <a:spcPct val="100000"/>
                </a:lnSpc>
              </a:pPr>
              <a:r>
                <a:rPr lang="en-US" sz="1100" dirty="0"/>
                <a:t>Responsibilidad de Medicaid de Virginia</a:t>
              </a:r>
              <a:br>
                <a:rPr lang="en-US" sz="1100" dirty="0"/>
              </a:br>
              <a:endParaRPr lang="en-US" sz="1100" dirty="0"/>
            </a:p>
            <a:p>
              <a:pPr lvl="0">
                <a:lnSpc>
                  <a:spcPct val="100000"/>
                </a:lnSpc>
              </a:pPr>
              <a:endParaRPr lang="en-US" sz="1100" dirty="0"/>
            </a:p>
          </p:txBody>
        </p:sp>
        <p:sp>
          <p:nvSpPr>
            <p:cNvPr id="194" name="Oval 193"/>
            <p:cNvSpPr/>
            <p:nvPr/>
          </p:nvSpPr>
          <p:spPr>
            <a:xfrm>
              <a:off x="3721236" y="241620"/>
              <a:ext cx="164012" cy="164012"/>
            </a:xfrm>
            <a:prstGeom prst="ellipse">
              <a:avLst/>
            </a:prstGeom>
            <a:solidFill>
              <a:srgbClr val="F16137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3725031" y="494476"/>
              <a:ext cx="164012" cy="164012"/>
            </a:xfrm>
            <a:prstGeom prst="ellipse">
              <a:avLst/>
            </a:prstGeom>
            <a:solidFill>
              <a:srgbClr val="7030A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Subtitle 2"/>
            <p:cNvSpPr txBox="1">
              <a:spLocks/>
            </p:cNvSpPr>
            <p:nvPr/>
          </p:nvSpPr>
          <p:spPr>
            <a:xfrm>
              <a:off x="3953445" y="511189"/>
              <a:ext cx="1756354" cy="164012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0" indent="0" algn="ctr" defTabSz="777240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None/>
                <a:defRPr sz="20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86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772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53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658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94310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3172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72034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108960" indent="0" algn="ctr" defTabSz="777240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None/>
                <a:defRPr sz="1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l">
                <a:lnSpc>
                  <a:spcPct val="100000"/>
                </a:lnSpc>
              </a:pPr>
              <a:r>
                <a:rPr lang="es-419" sz="1100" dirty="0"/>
                <a:t>Responsabilidad de los afiliados</a:t>
              </a:r>
            </a:p>
            <a:p>
              <a:pPr lvl="0" algn="l">
                <a:lnSpc>
                  <a:spcPct val="100000"/>
                </a:lnSpc>
              </a:pPr>
              <a:endParaRPr lang="en-US" sz="1100" dirty="0"/>
            </a:p>
          </p:txBody>
        </p:sp>
      </p:grpSp>
      <p:sp>
        <p:nvSpPr>
          <p:cNvPr id="197" name="TextBox 196"/>
          <p:cNvSpPr txBox="1"/>
          <p:nvPr/>
        </p:nvSpPr>
        <p:spPr>
          <a:xfrm>
            <a:off x="225240" y="237679"/>
            <a:ext cx="4811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</a:rPr>
              <a:t>Diagrama del Proceso de Renovación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71" y="5213112"/>
            <a:ext cx="1491856" cy="1480132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713" y="3549588"/>
            <a:ext cx="664047" cy="324595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302200" y="6819808"/>
            <a:ext cx="70000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18"/>
              </a:spcAft>
            </a:pPr>
            <a:r>
              <a:rPr lang="es-E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</a:t>
            </a:r>
            <a:r>
              <a:rPr lang="es-419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 no califica para la cobertura completa, puede obtener más información sobre la cobertura fuera de Medicaid de Virginia visitando enrollva.org o llamando al 888-392-5132. </a:t>
            </a:r>
            <a:r>
              <a:rPr lang="es-419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Enroll</a:t>
            </a:r>
            <a:r>
              <a:rPr lang="es-419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Virginia cuenta con asistentes capacitados, llamados navegadores, que lo ayudan a inscribirse en la cobertura de salud en línea o en persona. Pueden comparar planes y costos con una herramienta en línea fácil y anónima. ¡Averigüe para cuánta ayuda financiera puede calificar e inscríbase!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8511" y="6810302"/>
            <a:ext cx="352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164" y="1543613"/>
            <a:ext cx="484633" cy="11003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014" y="1558456"/>
            <a:ext cx="1295634" cy="10706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12511" y="1468173"/>
            <a:ext cx="395274" cy="1184610"/>
          </a:xfrm>
          <a:prstGeom prst="rect">
            <a:avLst/>
          </a:prstGeom>
        </p:spPr>
      </p:pic>
      <p:sp>
        <p:nvSpPr>
          <p:cNvPr id="74" name="Subtitle 2">
            <a:extLst>
              <a:ext uri="{FF2B5EF4-FFF2-40B4-BE49-F238E27FC236}">
                <a16:creationId xmlns:a16="http://schemas.microsoft.com/office/drawing/2014/main" id="{FF1BB115-BEFF-4894-8FDB-03BDB7C232BE}"/>
              </a:ext>
            </a:extLst>
          </p:cNvPr>
          <p:cNvSpPr txBox="1">
            <a:spLocks/>
          </p:cNvSpPr>
          <p:nvPr/>
        </p:nvSpPr>
        <p:spPr>
          <a:xfrm>
            <a:off x="3193998" y="5757348"/>
            <a:ext cx="2438474" cy="78548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00000"/>
              </a:lnSpc>
            </a:pPr>
            <a:r>
              <a:rPr lang="es-ES" sz="1000" dirty="0"/>
              <a:t>Le dice exactamente lo que necesitamos para completar su renovación. Asegúrese de devolver toda la información antes de la fecha de vencimiento en la lista de verificación. </a:t>
            </a:r>
            <a:r>
              <a:rPr lang="es-ES" sz="1000" i="1" dirty="0"/>
              <a:t>** No todos recibirán una lista de verificación</a:t>
            </a:r>
            <a:endParaRPr lang="en-US" sz="1000" i="1" dirty="0"/>
          </a:p>
          <a:p>
            <a:pPr marL="264959" indent="-264959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75" name="Rounded Rectangle 58">
            <a:extLst>
              <a:ext uri="{FF2B5EF4-FFF2-40B4-BE49-F238E27FC236}">
                <a16:creationId xmlns:a16="http://schemas.microsoft.com/office/drawing/2014/main" id="{57F661D0-93D5-4650-8F7D-6BF709A177C4}"/>
              </a:ext>
            </a:extLst>
          </p:cNvPr>
          <p:cNvSpPr/>
          <p:nvPr/>
        </p:nvSpPr>
        <p:spPr>
          <a:xfrm>
            <a:off x="2089010" y="5237721"/>
            <a:ext cx="1547310" cy="457200"/>
          </a:xfrm>
          <a:prstGeom prst="roundRect">
            <a:avLst/>
          </a:prstGeom>
          <a:solidFill>
            <a:srgbClr val="7030A0"/>
          </a:solidFill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100" b="1" dirty="0">
                <a:solidFill>
                  <a:schemeClr val="bg1"/>
                </a:solidFill>
              </a:rPr>
              <a:t>Recibe una lista de verificación**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445E247-B0E1-4006-8DF6-F405F19504FB}"/>
              </a:ext>
            </a:extLst>
          </p:cNvPr>
          <p:cNvSpPr txBox="1"/>
          <p:nvPr/>
        </p:nvSpPr>
        <p:spPr>
          <a:xfrm>
            <a:off x="5481978" y="7461757"/>
            <a:ext cx="26794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82090" algn="l"/>
            <a:r>
              <a:rPr lang="en-US" sz="900" b="0" i="0" u="none" strike="noStrike" baseline="0" dirty="0">
                <a:latin typeface="Montserrat" panose="00000500000000000000" pitchFamily="50" charset="0"/>
              </a:rPr>
              <a:t> DMAS </a:t>
            </a:r>
            <a:r>
              <a:rPr lang="en-US" sz="900" dirty="0">
                <a:latin typeface="Montserrat" panose="00000500000000000000" pitchFamily="50" charset="0"/>
              </a:rPr>
              <a:t>Unwind</a:t>
            </a:r>
            <a:r>
              <a:rPr lang="en-US" sz="900" b="0" i="0" u="none" strike="noStrike" baseline="0" dirty="0">
                <a:latin typeface="Montserrat" panose="00000500000000000000" pitchFamily="50" charset="0"/>
              </a:rPr>
              <a:t> Flowchart SP 0223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0482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4570</TotalTime>
  <Words>385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>Virginia Information Technologies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VITA Program</dc:creator>
  <cp:lastModifiedBy>Hendler, Jonathan (DMAS)</cp:lastModifiedBy>
  <cp:revision>67</cp:revision>
  <dcterms:created xsi:type="dcterms:W3CDTF">2022-11-02T16:32:31Z</dcterms:created>
  <dcterms:modified xsi:type="dcterms:W3CDTF">2023-02-15T19:46:41Z</dcterms:modified>
</cp:coreProperties>
</file>